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2" r:id="rId9"/>
    <p:sldId id="265" r:id="rId10"/>
    <p:sldId id="261" r:id="rId11"/>
    <p:sldId id="266" r:id="rId12"/>
    <p:sldId id="268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44018-3C92-4B2A-A087-391D8E96A706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038FE-0DE5-49EC-BE22-D573567D30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038FE-0DE5-49EC-BE22-D573567D301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038FE-0DE5-49EC-BE22-D573567D301D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038FE-0DE5-49EC-BE22-D573567D301D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038FE-0DE5-49EC-BE22-D573567D301D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038FE-0DE5-49EC-BE22-D573567D301D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038FE-0DE5-49EC-BE22-D573567D301D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038FE-0DE5-49EC-BE22-D573567D301D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038FE-0DE5-49EC-BE22-D573567D301D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038FE-0DE5-49EC-BE22-D573567D301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038FE-0DE5-49EC-BE22-D573567D301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038FE-0DE5-49EC-BE22-D573567D301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038FE-0DE5-49EC-BE22-D573567D301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038FE-0DE5-49EC-BE22-D573567D301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038FE-0DE5-49EC-BE22-D573567D301D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038FE-0DE5-49EC-BE22-D573567D301D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038FE-0DE5-49EC-BE22-D573567D301D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31BABFD-0470-49B9-8E4D-78728C3033E2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289D0E-79EA-432F-AFC6-8D948BEFE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ABFD-0470-49B9-8E4D-78728C3033E2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89D0E-79EA-432F-AFC6-8D948BEFE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31BABFD-0470-49B9-8E4D-78728C3033E2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7289D0E-79EA-432F-AFC6-8D948BEFE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ABFD-0470-49B9-8E4D-78728C3033E2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7289D0E-79EA-432F-AFC6-8D948BEFEE3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ABFD-0470-49B9-8E4D-78728C3033E2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7289D0E-79EA-432F-AFC6-8D948BEFEE3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31BABFD-0470-49B9-8E4D-78728C3033E2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7289D0E-79EA-432F-AFC6-8D948BEFEE3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31BABFD-0470-49B9-8E4D-78728C3033E2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7289D0E-79EA-432F-AFC6-8D948BEFEE3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ABFD-0470-49B9-8E4D-78728C3033E2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7289D0E-79EA-432F-AFC6-8D948BEFE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ABFD-0470-49B9-8E4D-78728C3033E2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289D0E-79EA-432F-AFC6-8D948BEFEE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ABFD-0470-49B9-8E4D-78728C3033E2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7289D0E-79EA-432F-AFC6-8D948BEFEE3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31BABFD-0470-49B9-8E4D-78728C3033E2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7289D0E-79EA-432F-AFC6-8D948BEFEE3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31BABFD-0470-49B9-8E4D-78728C3033E2}" type="datetimeFigureOut">
              <a:rPr lang="en-US" smtClean="0"/>
              <a:t>11/9/2010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7289D0E-79EA-432F-AFC6-8D948BEFEE3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4038600"/>
            <a:ext cx="71628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Adding Unlike Fractions Chapter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Miss Valora 6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need to Understand…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	These are the keys that you need to understand!</a:t>
            </a:r>
            <a:endParaRPr lang="en-US" dirty="0" smtClean="0"/>
          </a:p>
          <a:p>
            <a:r>
              <a:rPr lang="en-US" dirty="0" smtClean="0"/>
              <a:t>The parts to be added or subtracted need to refer to the same_________.</a:t>
            </a:r>
          </a:p>
          <a:p>
            <a:r>
              <a:rPr lang="en-US" dirty="0" smtClean="0"/>
              <a:t>The parts being added or subtracted need to have partitions of the same ________.</a:t>
            </a:r>
          </a:p>
          <a:p>
            <a:r>
              <a:rPr lang="en-US" dirty="0" smtClean="0"/>
              <a:t>The answers will be partitioned the same way as the _____________.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819400" y="2667000"/>
            <a:ext cx="1371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whole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419600" y="3581400"/>
            <a:ext cx="1295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size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676400" y="4572000"/>
            <a:ext cx="1828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parts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and Subtracting Fractions: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 the principles pertain to adding and subtracting fractions? Explain.</a:t>
            </a:r>
          </a:p>
          <a:p>
            <a:pPr algn="ctr"/>
            <a:r>
              <a:rPr lang="en-US" sz="2400" dirty="0" smtClean="0"/>
              <a:t>What’s being added? </a:t>
            </a:r>
          </a:p>
          <a:p>
            <a:pPr algn="ctr"/>
            <a:r>
              <a:rPr lang="en-US" sz="2400" dirty="0" smtClean="0"/>
              <a:t>Do they refer to the same whole? </a:t>
            </a:r>
          </a:p>
          <a:p>
            <a:pPr algn="ctr"/>
            <a:r>
              <a:rPr lang="en-US" sz="2400" dirty="0" smtClean="0"/>
              <a:t>Are the partitions for both parts the same size? Explain.</a:t>
            </a:r>
          </a:p>
          <a:p>
            <a:r>
              <a:rPr lang="en-US" dirty="0" smtClean="0"/>
              <a:t>What happens when we add fractions that (a) refer to the same whole and (b) have partitions of the same size?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990600" y="17526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</a:t>
            </a:r>
          </a:p>
          <a:p>
            <a:endParaRPr 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1752600"/>
            <a:ext cx="152400" cy="676275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1752600"/>
            <a:ext cx="152400" cy="676275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143000" y="1795790"/>
            <a:ext cx="4459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2266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33600" y="1676400"/>
            <a:ext cx="44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What’s being added? </a:t>
            </a:r>
          </a:p>
          <a:p>
            <a:pPr algn="ctr"/>
            <a:r>
              <a:rPr lang="en-US" dirty="0" smtClean="0"/>
              <a:t>Do they refer to the same whole? </a:t>
            </a:r>
          </a:p>
          <a:p>
            <a:pPr algn="ctr"/>
            <a:r>
              <a:rPr lang="en-US" dirty="0" smtClean="0"/>
              <a:t>Are the partitions for both parts the same size? Explain</a:t>
            </a:r>
            <a:endParaRPr lang="en-US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1524000" y="350520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13000">
                          <a:srgbClr val="0047FF"/>
                        </a:gs>
                        <a:gs pos="28000">
                          <a:srgbClr val="000082"/>
                        </a:gs>
                        <a:gs pos="42999">
                          <a:srgbClr val="0047FF"/>
                        </a:gs>
                        <a:gs pos="58000">
                          <a:srgbClr val="000082"/>
                        </a:gs>
                        <a:gs pos="72000">
                          <a:srgbClr val="0047FF"/>
                        </a:gs>
                        <a:gs pos="87000">
                          <a:srgbClr val="000082"/>
                        </a:gs>
                        <a:gs pos="100000">
                          <a:srgbClr val="0047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13000">
                          <a:srgbClr val="0047FF"/>
                        </a:gs>
                        <a:gs pos="28000">
                          <a:srgbClr val="000082"/>
                        </a:gs>
                        <a:gs pos="42999">
                          <a:srgbClr val="0047FF"/>
                        </a:gs>
                        <a:gs pos="58000">
                          <a:srgbClr val="000082"/>
                        </a:gs>
                        <a:gs pos="72000">
                          <a:srgbClr val="0047FF"/>
                        </a:gs>
                        <a:gs pos="87000">
                          <a:srgbClr val="000082"/>
                        </a:gs>
                        <a:gs pos="100000">
                          <a:srgbClr val="0047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gradFill>
                      <a:gsLst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13000">
                          <a:srgbClr val="0047FF"/>
                        </a:gs>
                        <a:gs pos="28000">
                          <a:srgbClr val="000082"/>
                        </a:gs>
                        <a:gs pos="42999">
                          <a:srgbClr val="0047FF"/>
                        </a:gs>
                        <a:gs pos="58000">
                          <a:srgbClr val="000082"/>
                        </a:gs>
                        <a:gs pos="72000">
                          <a:srgbClr val="0047FF"/>
                        </a:gs>
                        <a:gs pos="87000">
                          <a:srgbClr val="000082"/>
                        </a:gs>
                        <a:gs pos="100000">
                          <a:srgbClr val="0047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1524000" y="419100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13000">
                          <a:srgbClr val="0047FF"/>
                        </a:gs>
                        <a:gs pos="28000">
                          <a:srgbClr val="000082"/>
                        </a:gs>
                        <a:gs pos="42999">
                          <a:srgbClr val="0047FF"/>
                        </a:gs>
                        <a:gs pos="58000">
                          <a:srgbClr val="000082"/>
                        </a:gs>
                        <a:gs pos="72000">
                          <a:srgbClr val="0047FF"/>
                        </a:gs>
                        <a:gs pos="87000">
                          <a:srgbClr val="000082"/>
                        </a:gs>
                        <a:gs pos="100000">
                          <a:srgbClr val="0047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13000">
                          <a:srgbClr val="0047FF"/>
                        </a:gs>
                        <a:gs pos="28000">
                          <a:srgbClr val="000082"/>
                        </a:gs>
                        <a:gs pos="42999">
                          <a:srgbClr val="0047FF"/>
                        </a:gs>
                        <a:gs pos="58000">
                          <a:srgbClr val="000082"/>
                        </a:gs>
                        <a:gs pos="72000">
                          <a:srgbClr val="0047FF"/>
                        </a:gs>
                        <a:gs pos="87000">
                          <a:srgbClr val="000082"/>
                        </a:gs>
                        <a:gs pos="100000">
                          <a:srgbClr val="0047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1524000" y="518160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13000">
                          <a:srgbClr val="0047FF"/>
                        </a:gs>
                        <a:gs pos="28000">
                          <a:srgbClr val="000082"/>
                        </a:gs>
                        <a:gs pos="42999">
                          <a:srgbClr val="0047FF"/>
                        </a:gs>
                        <a:gs pos="58000">
                          <a:srgbClr val="000082"/>
                        </a:gs>
                        <a:gs pos="72000">
                          <a:srgbClr val="0047FF"/>
                        </a:gs>
                        <a:gs pos="87000">
                          <a:srgbClr val="000082"/>
                        </a:gs>
                        <a:gs pos="100000">
                          <a:srgbClr val="0047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13000">
                          <a:srgbClr val="0047FF"/>
                        </a:gs>
                        <a:gs pos="28000">
                          <a:srgbClr val="000082"/>
                        </a:gs>
                        <a:gs pos="42999">
                          <a:srgbClr val="0047FF"/>
                        </a:gs>
                        <a:gs pos="58000">
                          <a:srgbClr val="000082"/>
                        </a:gs>
                        <a:gs pos="72000">
                          <a:srgbClr val="0047FF"/>
                        </a:gs>
                        <a:gs pos="87000">
                          <a:srgbClr val="000082"/>
                        </a:gs>
                        <a:gs pos="100000">
                          <a:srgbClr val="0047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13000">
                          <a:srgbClr val="0047FF"/>
                        </a:gs>
                        <a:gs pos="28000">
                          <a:srgbClr val="000082"/>
                        </a:gs>
                        <a:gs pos="42999">
                          <a:srgbClr val="0047FF"/>
                        </a:gs>
                        <a:gs pos="58000">
                          <a:srgbClr val="000082"/>
                        </a:gs>
                        <a:gs pos="72000">
                          <a:srgbClr val="0047FF"/>
                        </a:gs>
                        <a:gs pos="87000">
                          <a:srgbClr val="000082"/>
                        </a:gs>
                        <a:gs pos="100000">
                          <a:srgbClr val="0047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13000">
                          <a:srgbClr val="0047FF"/>
                        </a:gs>
                        <a:gs pos="28000">
                          <a:srgbClr val="000082"/>
                        </a:gs>
                        <a:gs pos="42999">
                          <a:srgbClr val="0047FF"/>
                        </a:gs>
                        <a:gs pos="58000">
                          <a:srgbClr val="000082"/>
                        </a:gs>
                        <a:gs pos="72000">
                          <a:srgbClr val="0047FF"/>
                        </a:gs>
                        <a:gs pos="87000">
                          <a:srgbClr val="000082"/>
                        </a:gs>
                        <a:gs pos="100000">
                          <a:srgbClr val="0047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13000">
                          <a:srgbClr val="0047FF"/>
                        </a:gs>
                        <a:gs pos="28000">
                          <a:srgbClr val="000082"/>
                        </a:gs>
                        <a:gs pos="42999">
                          <a:srgbClr val="0047FF"/>
                        </a:gs>
                        <a:gs pos="58000">
                          <a:srgbClr val="000082"/>
                        </a:gs>
                        <a:gs pos="72000">
                          <a:srgbClr val="0047FF"/>
                        </a:gs>
                        <a:gs pos="87000">
                          <a:srgbClr val="000082"/>
                        </a:gs>
                        <a:gs pos="100000">
                          <a:srgbClr val="0047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0" y="5029200"/>
            <a:ext cx="361950" cy="876300"/>
          </a:xfrm>
          <a:prstGeom prst="rect">
            <a:avLst/>
          </a:prstGeom>
          <a:noFill/>
        </p:spPr>
      </p:pic>
      <p:sp>
        <p:nvSpPr>
          <p:cNvPr id="25" name="Equal 24"/>
          <p:cNvSpPr/>
          <p:nvPr/>
        </p:nvSpPr>
        <p:spPr>
          <a:xfrm>
            <a:off x="7848600" y="5181600"/>
            <a:ext cx="457200" cy="4572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3429000"/>
            <a:ext cx="152400" cy="676275"/>
          </a:xfrm>
          <a:prstGeom prst="rect">
            <a:avLst/>
          </a:prstGeom>
          <a:noFill/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4267200"/>
            <a:ext cx="152400" cy="676275"/>
          </a:xfrm>
          <a:prstGeom prst="rect">
            <a:avLst/>
          </a:prstGeom>
          <a:noFill/>
        </p:spPr>
      </p:pic>
      <p:sp>
        <p:nvSpPr>
          <p:cNvPr id="28" name="Down Arrow 27"/>
          <p:cNvSpPr/>
          <p:nvPr/>
        </p:nvSpPr>
        <p:spPr>
          <a:xfrm>
            <a:off x="4953000" y="4648200"/>
            <a:ext cx="1524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6019800" y="4648200"/>
            <a:ext cx="1524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>
            <a:off x="3962400" y="4648200"/>
            <a:ext cx="1524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Down Arrow 31"/>
          <p:cNvSpPr/>
          <p:nvPr/>
        </p:nvSpPr>
        <p:spPr>
          <a:xfrm>
            <a:off x="2971800" y="4648200"/>
            <a:ext cx="1524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own Arrow 32"/>
          <p:cNvSpPr/>
          <p:nvPr/>
        </p:nvSpPr>
        <p:spPr>
          <a:xfrm>
            <a:off x="1981200" y="4648200"/>
            <a:ext cx="1524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recipe asks for 2/3 cup of oil to bake a cake and </a:t>
            </a:r>
            <a:r>
              <a:rPr lang="en-US" sz="6000" dirty="0" smtClean="0"/>
              <a:t>1 </a:t>
            </a:r>
            <a:r>
              <a:rPr lang="en-US" sz="2800" dirty="0" smtClean="0"/>
              <a:t>cups of oil to bake a pan of brownies.  You have 2 cups of oil.  Is this enough to bale both the cake and the brownies?</a:t>
            </a:r>
          </a:p>
          <a:p>
            <a:r>
              <a:rPr lang="en-US" sz="2800" dirty="0" smtClean="0"/>
              <a:t>What is the whole? </a:t>
            </a:r>
            <a:endParaRPr lang="en-US" sz="6000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2133600"/>
            <a:ext cx="228600" cy="945573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810000" y="3810000"/>
            <a:ext cx="4114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whole is 1 cup of oil.</a:t>
            </a:r>
            <a:endParaRPr lang="en-US" dirty="0"/>
          </a:p>
        </p:txBody>
      </p:sp>
      <p:pic>
        <p:nvPicPr>
          <p:cNvPr id="9" name="Picture 8" descr="ist2_7958978-measuring-cu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4724400"/>
            <a:ext cx="1584960" cy="1584960"/>
          </a:xfrm>
          <a:prstGeom prst="rect">
            <a:avLst/>
          </a:prstGeom>
        </p:spPr>
      </p:pic>
      <p:pic>
        <p:nvPicPr>
          <p:cNvPr id="10" name="Picture 9" descr="ist2_7958978-measuring-cu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33600" y="4724400"/>
            <a:ext cx="1584960" cy="1584960"/>
          </a:xfrm>
          <a:prstGeom prst="rect">
            <a:avLst/>
          </a:prstGeom>
        </p:spPr>
      </p:pic>
      <p:pic>
        <p:nvPicPr>
          <p:cNvPr id="11" name="Picture 10" descr="ist2_7958978-measuring-cu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0" y="4724400"/>
            <a:ext cx="1584960" cy="1584960"/>
          </a:xfrm>
          <a:prstGeom prst="rect">
            <a:avLst/>
          </a:prstGeom>
        </p:spPr>
      </p:pic>
      <p:pic>
        <p:nvPicPr>
          <p:cNvPr id="12" name="Picture 11" descr="ist2_7958978-measuring-cu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62600" y="4724400"/>
            <a:ext cx="1584960" cy="1584960"/>
          </a:xfrm>
          <a:prstGeom prst="rect">
            <a:avLst/>
          </a:prstGeom>
        </p:spPr>
      </p:pic>
      <p:pic>
        <p:nvPicPr>
          <p:cNvPr id="13" name="Picture 12" descr="ist2_7958978-measuring-cu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5200" y="4724400"/>
            <a:ext cx="1584960" cy="158496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38200" y="64008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1cup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905000" y="6400800"/>
            <a:ext cx="304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019800" y="64008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1cup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7772400" y="64008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1cup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010400" y="6400800"/>
            <a:ext cx="533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505200" y="6400800"/>
            <a:ext cx="533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343400" y="64008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2/3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514600" y="6400800"/>
            <a:ext cx="685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1/3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257800" y="6400800"/>
            <a:ext cx="533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=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7" grpId="0" animBg="1"/>
      <p:bldP spid="18" grpId="0" animBg="1"/>
      <p:bldP spid="21" grpId="0" animBg="1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At Vernal Middle School, 450 students attended parent-teacher conference in the Fall.  This was 5/6 of all the students at the school.  Only 2/6 of students attended the conference in the Spring. </a:t>
            </a:r>
          </a:p>
          <a:p>
            <a:endParaRPr lang="en-US" dirty="0" smtClean="0"/>
          </a:p>
          <a:p>
            <a:r>
              <a:rPr lang="en-US" dirty="0" smtClean="0"/>
              <a:t>How many more or fewer(circle one) students attended the conferences in the Spring?</a:t>
            </a:r>
          </a:p>
          <a:p>
            <a:r>
              <a:rPr lang="en-US" dirty="0" smtClean="0"/>
              <a:t>How many students attended the Spring conference?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3 continued: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many more or fewer(circle one) students attended the conferences in the Spring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What fraction would measure the fewer students attending in the Spring?</a:t>
            </a:r>
            <a:r>
              <a:rPr lang="en-US" b="1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How many students attended in the Fall?</a:t>
            </a:r>
          </a:p>
          <a:p>
            <a:endParaRPr lang="en-US" dirty="0" smtClean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3657600"/>
            <a:ext cx="152400" cy="685800"/>
          </a:xfrm>
          <a:prstGeom prst="rect">
            <a:avLst/>
          </a:prstGeom>
          <a:noFill/>
        </p:spPr>
      </p:pic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3657600"/>
            <a:ext cx="152400" cy="676275"/>
          </a:xfrm>
          <a:prstGeom prst="rect">
            <a:avLst/>
          </a:prstGeom>
          <a:noFill/>
        </p:spPr>
      </p:pic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1981200" y="3733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0" y="22764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66800" y="5181600"/>
            <a:ext cx="2667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450 or 5/6    students</a:t>
            </a:r>
            <a:endParaRPr lang="en-US" sz="2400" dirty="0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572000" y="5257800"/>
            <a:ext cx="3352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 the whole defined?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 continued: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533400" y="2895600"/>
          <a:ext cx="8153400" cy="523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8900"/>
                <a:gridCol w="1308100"/>
                <a:gridCol w="1409700"/>
                <a:gridCol w="1358900"/>
                <a:gridCol w="1358900"/>
                <a:gridCol w="1358900"/>
              </a:tblGrid>
              <a:tr h="523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33400" y="1905000"/>
            <a:ext cx="3352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What is the whole?</a:t>
            </a:r>
            <a:endParaRPr lang="en-US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/>
        </p:nvGraphicFramePr>
        <p:xfrm>
          <a:off x="457200" y="4267200"/>
          <a:ext cx="815340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8900"/>
                <a:gridCol w="1358900"/>
                <a:gridCol w="1358900"/>
                <a:gridCol w="1358900"/>
                <a:gridCol w="1358900"/>
                <a:gridCol w="13589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3"/>
          <p:cNvGraphicFramePr>
            <a:graphicFrameLocks/>
          </p:cNvGraphicFramePr>
          <p:nvPr/>
        </p:nvGraphicFramePr>
        <p:xfrm>
          <a:off x="533400" y="3581400"/>
          <a:ext cx="8153400" cy="44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8900"/>
                <a:gridCol w="1308100"/>
                <a:gridCol w="1409700"/>
                <a:gridCol w="1358900"/>
                <a:gridCol w="1358900"/>
                <a:gridCol w="1358900"/>
              </a:tblGrid>
              <a:tr h="447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chemeClr val="accent2">
                            <a:lumMod val="50000"/>
                          </a:schemeClr>
                        </a:gs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13000">
                          <a:srgbClr val="0047FF"/>
                        </a:gs>
                        <a:gs pos="28000">
                          <a:srgbClr val="000082"/>
                        </a:gs>
                        <a:gs pos="42999">
                          <a:srgbClr val="0047FF"/>
                        </a:gs>
                        <a:gs pos="58000">
                          <a:srgbClr val="000082"/>
                        </a:gs>
                        <a:gs pos="72000">
                          <a:srgbClr val="0047FF"/>
                        </a:gs>
                        <a:gs pos="87000">
                          <a:srgbClr val="000082"/>
                        </a:gs>
                        <a:gs pos="100000">
                          <a:srgbClr val="0047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chemeClr val="accent2">
                            <a:lumMod val="50000"/>
                          </a:schemeClr>
                        </a:gs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13000">
                          <a:srgbClr val="0047FF"/>
                        </a:gs>
                        <a:gs pos="28000">
                          <a:srgbClr val="000082"/>
                        </a:gs>
                        <a:gs pos="42999">
                          <a:srgbClr val="0047FF"/>
                        </a:gs>
                        <a:gs pos="58000">
                          <a:srgbClr val="000082"/>
                        </a:gs>
                        <a:gs pos="72000">
                          <a:srgbClr val="0047FF"/>
                        </a:gs>
                        <a:gs pos="87000">
                          <a:srgbClr val="000082"/>
                        </a:gs>
                        <a:gs pos="100000">
                          <a:srgbClr val="0047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chemeClr val="accent2">
                            <a:lumMod val="50000"/>
                          </a:schemeClr>
                        </a:gs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13000">
                          <a:srgbClr val="0047FF"/>
                        </a:gs>
                        <a:gs pos="28000">
                          <a:srgbClr val="000082"/>
                        </a:gs>
                        <a:gs pos="42999">
                          <a:srgbClr val="0047FF"/>
                        </a:gs>
                        <a:gs pos="58000">
                          <a:srgbClr val="000082"/>
                        </a:gs>
                        <a:gs pos="72000">
                          <a:srgbClr val="0047FF"/>
                        </a:gs>
                        <a:gs pos="87000">
                          <a:srgbClr val="000082"/>
                        </a:gs>
                        <a:gs pos="100000">
                          <a:srgbClr val="0047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chemeClr val="accent2">
                            <a:lumMod val="50000"/>
                          </a:schemeClr>
                        </a:gs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13000">
                          <a:srgbClr val="0047FF"/>
                        </a:gs>
                        <a:gs pos="28000">
                          <a:srgbClr val="000082"/>
                        </a:gs>
                        <a:gs pos="42999">
                          <a:srgbClr val="0047FF"/>
                        </a:gs>
                        <a:gs pos="58000">
                          <a:srgbClr val="000082"/>
                        </a:gs>
                        <a:gs pos="72000">
                          <a:srgbClr val="0047FF"/>
                        </a:gs>
                        <a:gs pos="87000">
                          <a:srgbClr val="000082"/>
                        </a:gs>
                        <a:gs pos="100000">
                          <a:srgbClr val="0047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gradFill>
                      <a:gsLst>
                        <a:gs pos="0">
                          <a:schemeClr val="accent2">
                            <a:lumMod val="50000"/>
                          </a:schemeClr>
                        </a:gs>
                        <a:gs pos="0">
                          <a:srgbClr val="7030A0"/>
                        </a:gs>
                        <a:gs pos="0">
                          <a:srgbClr val="7030A0"/>
                        </a:gs>
                        <a:gs pos="13000">
                          <a:srgbClr val="0047FF"/>
                        </a:gs>
                        <a:gs pos="28000">
                          <a:srgbClr val="000082"/>
                        </a:gs>
                        <a:gs pos="42999">
                          <a:srgbClr val="0047FF"/>
                        </a:gs>
                        <a:gs pos="58000">
                          <a:srgbClr val="000082"/>
                        </a:gs>
                        <a:gs pos="72000">
                          <a:srgbClr val="0047FF"/>
                        </a:gs>
                        <a:gs pos="87000">
                          <a:srgbClr val="000082"/>
                        </a:gs>
                        <a:gs pos="100000">
                          <a:srgbClr val="0047FF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and Subtracting fractions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adding and subtracting fractions is the same as adding and subtracting whole numbers.</a:t>
            </a:r>
          </a:p>
          <a:p>
            <a:r>
              <a:rPr lang="en-US" dirty="0" smtClean="0"/>
              <a:t>Example:</a:t>
            </a:r>
          </a:p>
          <a:p>
            <a:r>
              <a:rPr lang="en-US" sz="2000" dirty="0" smtClean="0"/>
              <a:t>A family drinks a gallon of milk during the first part of the week and then drinks 3 quarts of milk during the second part of the week.  How much milk did the family during for the entire week?</a:t>
            </a:r>
          </a:p>
          <a:p>
            <a:r>
              <a:rPr lang="en-US" sz="2000" dirty="0" smtClean="0"/>
              <a:t>Which operation should be used to find the total amount of milk consumed by the family for the entire week?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2400" y="1600200"/>
            <a:ext cx="3810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A family drinks a gallon of milk during the first part of the week and then drinks 3 quarts of milk during the second part of the week.  How much milk did the family during for the entire week?</a:t>
            </a:r>
          </a:p>
          <a:p>
            <a:r>
              <a:rPr lang="en-US" sz="2000" dirty="0" smtClean="0"/>
              <a:t>Which operation should be used to find the total amount of milk consumed by the family for the entire week?</a:t>
            </a:r>
          </a:p>
          <a:p>
            <a:r>
              <a:rPr lang="en-US" sz="2000" dirty="0" smtClean="0"/>
              <a:t>Is it correct to say the family drank 4 gallons of milk during the week?</a:t>
            </a:r>
          </a:p>
          <a:p>
            <a:r>
              <a:rPr lang="en-US" sz="2000" dirty="0" smtClean="0"/>
              <a:t>Is it correct to say the family drank 4 quarts of milk during the week?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pic>
        <p:nvPicPr>
          <p:cNvPr id="5" name="Picture 4" descr="gallon-of-mil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2895600"/>
            <a:ext cx="1550831" cy="1676400"/>
          </a:xfrm>
          <a:prstGeom prst="rect">
            <a:avLst/>
          </a:prstGeom>
        </p:spPr>
      </p:pic>
      <p:pic>
        <p:nvPicPr>
          <p:cNvPr id="6" name="Picture 5" descr="qu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1200" y="3429000"/>
            <a:ext cx="938784" cy="1158240"/>
          </a:xfrm>
          <a:prstGeom prst="rect">
            <a:avLst/>
          </a:prstGeom>
        </p:spPr>
      </p:pic>
      <p:pic>
        <p:nvPicPr>
          <p:cNvPr id="7" name="Picture 6" descr="qu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72400" y="3429000"/>
            <a:ext cx="938784" cy="1158240"/>
          </a:xfrm>
          <a:prstGeom prst="rect">
            <a:avLst/>
          </a:prstGeom>
        </p:spPr>
      </p:pic>
      <p:pic>
        <p:nvPicPr>
          <p:cNvPr id="8" name="Picture 7" descr="qu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1800" y="3429000"/>
            <a:ext cx="938784" cy="11582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 continued: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86800" cy="4876800"/>
          </a:xfrm>
        </p:spPr>
        <p:txBody>
          <a:bodyPr/>
          <a:lstStyle/>
          <a:p>
            <a:r>
              <a:rPr lang="en-US" dirty="0" smtClean="0"/>
              <a:t>What do we need to do in order to add 1 gallon of </a:t>
            </a:r>
            <a:r>
              <a:rPr lang="en-US" sz="3200" dirty="0" smtClean="0"/>
              <a:t>milk to 3 quarts of milk?</a:t>
            </a:r>
          </a:p>
          <a:p>
            <a:r>
              <a:rPr lang="en-US" sz="2000" dirty="0" smtClean="0"/>
              <a:t>Change gallons into quarts</a:t>
            </a:r>
          </a:p>
          <a:p>
            <a:r>
              <a:rPr lang="en-US" sz="2000" dirty="0" smtClean="0"/>
              <a:t>4 quarts= a gallon</a:t>
            </a:r>
          </a:p>
          <a:p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			</a:t>
            </a:r>
            <a:endParaRPr lang="en-US" sz="2000" dirty="0" smtClean="0"/>
          </a:p>
        </p:txBody>
      </p:sp>
      <p:pic>
        <p:nvPicPr>
          <p:cNvPr id="4" name="Picture 3" descr="gallon-of-mil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2743200"/>
            <a:ext cx="1246031" cy="12460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29200" y="2743200"/>
            <a:ext cx="1066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+		</a:t>
            </a:r>
          </a:p>
          <a:p>
            <a:endParaRPr lang="en-US" sz="7200" dirty="0"/>
          </a:p>
        </p:txBody>
      </p:sp>
      <p:pic>
        <p:nvPicPr>
          <p:cNvPr id="6" name="Picture 5" descr="quar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1800" y="2895600"/>
            <a:ext cx="747562" cy="922317"/>
          </a:xfrm>
          <a:prstGeom prst="rect">
            <a:avLst/>
          </a:prstGeom>
        </p:spPr>
      </p:pic>
      <p:pic>
        <p:nvPicPr>
          <p:cNvPr id="7" name="Picture 6" descr="qua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3600" y="2895600"/>
            <a:ext cx="753498" cy="929640"/>
          </a:xfrm>
          <a:prstGeom prst="rect">
            <a:avLst/>
          </a:prstGeom>
        </p:spPr>
      </p:pic>
      <p:pic>
        <p:nvPicPr>
          <p:cNvPr id="9" name="Picture 8" descr="quar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620000" y="2895600"/>
            <a:ext cx="762000" cy="940130"/>
          </a:xfrm>
          <a:prstGeom prst="rect">
            <a:avLst/>
          </a:prstGeom>
        </p:spPr>
      </p:pic>
      <p:pic>
        <p:nvPicPr>
          <p:cNvPr id="11" name="Picture 10" descr="quar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467600" y="4267200"/>
            <a:ext cx="815260" cy="1005840"/>
          </a:xfrm>
          <a:prstGeom prst="rect">
            <a:avLst/>
          </a:prstGeom>
        </p:spPr>
      </p:pic>
      <p:pic>
        <p:nvPicPr>
          <p:cNvPr id="12" name="Picture 11" descr="quar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53200" y="4267200"/>
            <a:ext cx="815260" cy="1005840"/>
          </a:xfrm>
          <a:prstGeom prst="rect">
            <a:avLst/>
          </a:prstGeom>
        </p:spPr>
      </p:pic>
      <p:pic>
        <p:nvPicPr>
          <p:cNvPr id="13" name="Picture 12" descr="quar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38800" y="4267200"/>
            <a:ext cx="815260" cy="10058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48200" y="4114800"/>
            <a:ext cx="91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+</a:t>
            </a:r>
            <a:endParaRPr lang="en-US" sz="7200" dirty="0"/>
          </a:p>
        </p:txBody>
      </p:sp>
      <p:pic>
        <p:nvPicPr>
          <p:cNvPr id="15" name="Picture 14" descr="qua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33800" y="4267200"/>
            <a:ext cx="753498" cy="929640"/>
          </a:xfrm>
          <a:prstGeom prst="rect">
            <a:avLst/>
          </a:prstGeom>
        </p:spPr>
      </p:pic>
      <p:pic>
        <p:nvPicPr>
          <p:cNvPr id="16" name="Picture 15" descr="qua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19400" y="4267200"/>
            <a:ext cx="753498" cy="929640"/>
          </a:xfrm>
          <a:prstGeom prst="rect">
            <a:avLst/>
          </a:prstGeom>
        </p:spPr>
      </p:pic>
      <p:pic>
        <p:nvPicPr>
          <p:cNvPr id="17" name="Picture 16" descr="quart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981200" y="4267200"/>
            <a:ext cx="691736" cy="929640"/>
          </a:xfrm>
          <a:prstGeom prst="rect">
            <a:avLst/>
          </a:prstGeom>
        </p:spPr>
      </p:pic>
      <p:pic>
        <p:nvPicPr>
          <p:cNvPr id="18" name="Picture 17" descr="quar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66800" y="4267200"/>
            <a:ext cx="753498" cy="92964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85800" y="5791200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 can now + the quarts together because the partitions are the same size.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runner ran a normal pace for the first 50 yards of a race and then slowed down the next 30 feet of the race.  She then sprinted for the remainder of the race.  How far did she run without sprinting?</a:t>
            </a:r>
          </a:p>
          <a:p>
            <a:pPr algn="ctr">
              <a:buNone/>
            </a:pPr>
            <a:r>
              <a:rPr lang="en-US" dirty="0" smtClean="0"/>
              <a:t>   </a:t>
            </a:r>
            <a:r>
              <a:rPr lang="en-US" b="1" dirty="0" smtClean="0">
                <a:solidFill>
                  <a:srgbClr val="FFFF00"/>
                </a:solidFill>
              </a:rPr>
              <a:t>Remember we are adding parts of a whole!</a:t>
            </a:r>
          </a:p>
          <a:p>
            <a:r>
              <a:rPr lang="en-US" dirty="0" smtClean="0"/>
              <a:t>What was being added?</a:t>
            </a:r>
          </a:p>
          <a:p>
            <a:r>
              <a:rPr lang="en-US" dirty="0" smtClean="0"/>
              <a:t>Are the parts being added elated to the same whole?  Explain.</a:t>
            </a:r>
          </a:p>
          <a:p>
            <a:r>
              <a:rPr lang="en-US" dirty="0" smtClean="0"/>
              <a:t>What was necessary before you can add the parts together.</a:t>
            </a:r>
          </a:p>
          <a:p>
            <a:r>
              <a:rPr lang="en-US" dirty="0" smtClean="0"/>
              <a:t>How were the parts partitioned?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 continued: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461248" cy="4572000"/>
          </a:xfrm>
        </p:spPr>
        <p:txBody>
          <a:bodyPr/>
          <a:lstStyle/>
          <a:p>
            <a:r>
              <a:rPr lang="en-US" dirty="0" smtClean="0"/>
              <a:t>A runner ran a normal pace for the first 50 yards of a race and then slowed down the next 30 feet of the race.  She then sprinted for the remainder of the race.  How far did she run without sprinting</a:t>
            </a:r>
            <a:r>
              <a:rPr lang="en-US" dirty="0" smtClean="0"/>
              <a:t>?</a:t>
            </a:r>
            <a:endParaRPr lang="en-US" dirty="0" smtClean="0"/>
          </a:p>
        </p:txBody>
      </p:sp>
      <p:pic>
        <p:nvPicPr>
          <p:cNvPr id="7" name="Picture 6" descr="imagesCAI0ZT5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33400" y="3581400"/>
            <a:ext cx="1524000" cy="1524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57400" y="47244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----------------------------------------------+-------------------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57600" y="4343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 yards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943600" y="4267200"/>
            <a:ext cx="10668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30 ft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9600" y="5867400"/>
            <a:ext cx="8001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Remember  parts need to be related to the same whole!!!</a:t>
            </a:r>
            <a:endParaRPr lang="en-US" dirty="0"/>
          </a:p>
        </p:txBody>
      </p:sp>
      <p:sp>
        <p:nvSpPr>
          <p:cNvPr id="12" name="Down Arrow 11"/>
          <p:cNvSpPr/>
          <p:nvPr/>
        </p:nvSpPr>
        <p:spPr>
          <a:xfrm>
            <a:off x="4038600" y="5029200"/>
            <a:ext cx="3048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495800" y="5181600"/>
            <a:ext cx="1143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150 ft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791200" y="51816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324600" y="5181600"/>
            <a:ext cx="6858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30 ft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086600" y="5257800"/>
            <a:ext cx="3048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=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543800" y="4800600"/>
            <a:ext cx="1219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180 ft without sprinting.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3" grpId="0" animBg="1"/>
      <p:bldP spid="15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Whole numbers on a number line.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Why can we add ___ and ____ and get ___ for an answer?</a:t>
            </a:r>
          </a:p>
          <a:p>
            <a:pPr algn="ctr">
              <a:buNone/>
            </a:pPr>
            <a:r>
              <a:rPr lang="en-US" b="1" u="sng" dirty="0" smtClean="0">
                <a:solidFill>
                  <a:srgbClr val="FFFF00"/>
                </a:solidFill>
              </a:rPr>
              <a:t>Remember to ask these questions  </a:t>
            </a:r>
          </a:p>
          <a:p>
            <a:r>
              <a:rPr lang="en-US" dirty="0" smtClean="0"/>
              <a:t>What’s being added? </a:t>
            </a:r>
          </a:p>
          <a:p>
            <a:r>
              <a:rPr lang="en-US" dirty="0" smtClean="0"/>
              <a:t>Do they refer to the same whole? </a:t>
            </a:r>
          </a:p>
          <a:p>
            <a:r>
              <a:rPr lang="en-US" dirty="0" smtClean="0"/>
              <a:t>Are the partitions for both parts the same size? Explain.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733800" y="1676400"/>
            <a:ext cx="457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105400" y="16764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162800" y="1676400"/>
            <a:ext cx="381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95400" y="5638800"/>
          <a:ext cx="693420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3420"/>
                <a:gridCol w="693420"/>
                <a:gridCol w="693420"/>
                <a:gridCol w="693420"/>
                <a:gridCol w="693420"/>
                <a:gridCol w="693420"/>
                <a:gridCol w="693420"/>
                <a:gridCol w="693420"/>
                <a:gridCol w="693420"/>
                <a:gridCol w="693420"/>
              </a:tblGrid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343400" y="3276600"/>
            <a:ext cx="3581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Two parts of a whole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019800" y="3733800"/>
            <a:ext cx="2362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Distance from 0 to 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86000" y="4648200"/>
            <a:ext cx="57912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Yes, because the are whole numbers pertaining to the whole.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219200" y="6248400"/>
            <a:ext cx="152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905000" y="6248400"/>
            <a:ext cx="152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590800" y="6248400"/>
            <a:ext cx="152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276600" y="6248400"/>
            <a:ext cx="152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962400" y="6248400"/>
            <a:ext cx="152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4648200" y="6248400"/>
            <a:ext cx="152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flipH="1">
            <a:off x="5410200" y="6248400"/>
            <a:ext cx="121918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096000" y="6248400"/>
            <a:ext cx="152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781800" y="6248400"/>
            <a:ext cx="152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467600" y="6248400"/>
            <a:ext cx="152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8001000" y="6248400"/>
            <a:ext cx="457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378952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Subtracting Whole Numbers: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Does the same reason apply to subtracting whole </a:t>
            </a:r>
            <a:r>
              <a:rPr lang="en-US" dirty="0" smtClean="0"/>
              <a:t>numbers?   </a:t>
            </a:r>
          </a:p>
          <a:p>
            <a:r>
              <a:rPr lang="en-US" sz="1600" dirty="0" smtClean="0"/>
              <a:t>What’s being added? </a:t>
            </a:r>
          </a:p>
          <a:p>
            <a:r>
              <a:rPr lang="en-US" sz="1600" dirty="0" smtClean="0"/>
              <a:t>Do they refer to the same whole? </a:t>
            </a:r>
          </a:p>
          <a:p>
            <a:r>
              <a:rPr lang="en-US" sz="1600" dirty="0" smtClean="0"/>
              <a:t>Are the partitions for both parts the same size? Explain.</a:t>
            </a:r>
            <a:endParaRPr lang="en-US" sz="1600" dirty="0" smtClean="0"/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	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Yes, because the partitions are the same size from the whole!!</a:t>
            </a:r>
            <a:endParaRPr lang="en-US" dirty="0">
              <a:solidFill>
                <a:srgbClr val="FFFF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66801" y="3886200"/>
          <a:ext cx="701040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9620"/>
                <a:gridCol w="693420"/>
                <a:gridCol w="693420"/>
                <a:gridCol w="693420"/>
                <a:gridCol w="693420"/>
                <a:gridCol w="693420"/>
                <a:gridCol w="693420"/>
                <a:gridCol w="693420"/>
                <a:gridCol w="693420"/>
                <a:gridCol w="693420"/>
              </a:tblGrid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066800" y="4495800"/>
            <a:ext cx="152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752600" y="4495800"/>
            <a:ext cx="152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438400" y="4495800"/>
            <a:ext cx="152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124200" y="4495800"/>
            <a:ext cx="152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810000" y="4495800"/>
            <a:ext cx="152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495800" y="4495800"/>
            <a:ext cx="152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5257800" y="4495800"/>
            <a:ext cx="121918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943600" y="4495800"/>
            <a:ext cx="152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629400" y="4495800"/>
            <a:ext cx="152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315200" y="4495800"/>
            <a:ext cx="152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848600" y="4495800"/>
            <a:ext cx="457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590800" y="2057400"/>
            <a:ext cx="2514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10-7=3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180</TotalTime>
  <Words>862</Words>
  <Application>Microsoft Office PowerPoint</Application>
  <PresentationFormat>On-screen Show (4:3)</PresentationFormat>
  <Paragraphs>158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Median</vt:lpstr>
      <vt:lpstr>Adding Unlike Fractions Chapter 6</vt:lpstr>
      <vt:lpstr>Adding and Subtracting fractions :</vt:lpstr>
      <vt:lpstr>Example 1</vt:lpstr>
      <vt:lpstr>Example 2:</vt:lpstr>
      <vt:lpstr>Example 1 continued:</vt:lpstr>
      <vt:lpstr>Example 2:</vt:lpstr>
      <vt:lpstr>Example 2 continued:</vt:lpstr>
      <vt:lpstr>Whole numbers on a number line.</vt:lpstr>
      <vt:lpstr>Subtracting Whole Numbers:</vt:lpstr>
      <vt:lpstr>You need to Understand…</vt:lpstr>
      <vt:lpstr>Adding and Subtracting Fractions:</vt:lpstr>
      <vt:lpstr>Example 1:</vt:lpstr>
      <vt:lpstr>Example 2:</vt:lpstr>
      <vt:lpstr>Example 3:</vt:lpstr>
      <vt:lpstr>Example 3 continued: </vt:lpstr>
      <vt:lpstr>Example 3 continued: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Adding Unlike Fractions Chapter 6</dc:title>
  <dc:creator>Tami Lynette Valora</dc:creator>
  <cp:lastModifiedBy>Tami Lynette Valora</cp:lastModifiedBy>
  <cp:revision>1</cp:revision>
  <dcterms:created xsi:type="dcterms:W3CDTF">2010-11-10T02:59:58Z</dcterms:created>
  <dcterms:modified xsi:type="dcterms:W3CDTF">2010-11-10T06:00:14Z</dcterms:modified>
</cp:coreProperties>
</file>